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63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72" r:id="rId14"/>
    <p:sldId id="268" r:id="rId15"/>
    <p:sldId id="274" r:id="rId16"/>
    <p:sldId id="267" r:id="rId17"/>
    <p:sldId id="269" r:id="rId18"/>
    <p:sldId id="27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1 et 2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Dimension du cadenas (6 x 6 x 2 cm)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3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Élaboration du circuit permettant la communication avec le capteur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fr-FR" b="1" noProof="0" dirty="0"/>
            <a:t>Semaine 4</a:t>
          </a: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fr-FR" b="1" noProof="0" dirty="0"/>
            <a:t>Démantèlement d’un cadenas à combinaison (pour l’anneau)</a:t>
          </a: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5B64BC37-EF5A-4ED8-B047-C38F73109B4B}">
      <dgm:prSet phldrT="[Text]"/>
      <dgm:spPr/>
      <dgm:t>
        <a:bodyPr rtlCol="0"/>
        <a:lstStyle/>
        <a:p>
          <a:pPr rtl="0"/>
          <a:r>
            <a:rPr lang="fr-FR" b="1" noProof="0" dirty="0"/>
            <a:t>Emplacement des composantes</a:t>
          </a:r>
        </a:p>
      </dgm:t>
    </dgm:pt>
    <dgm:pt modelId="{38710A58-6583-4D0E-B75D-D4CCDE9A2E30}" type="parTrans" cxnId="{8A17789A-0A28-439A-AEA9-E6E94760FCEE}">
      <dgm:prSet/>
      <dgm:spPr/>
      <dgm:t>
        <a:bodyPr/>
        <a:lstStyle/>
        <a:p>
          <a:endParaRPr lang="en-US"/>
        </a:p>
      </dgm:t>
    </dgm:pt>
    <dgm:pt modelId="{B6EAFF8A-D96E-4DDA-9AF2-9D309FAA33F2}" type="sibTrans" cxnId="{8A17789A-0A28-439A-AEA9-E6E94760FCEE}">
      <dgm:prSet/>
      <dgm:spPr/>
      <dgm:t>
        <a:bodyPr/>
        <a:lstStyle/>
        <a:p>
          <a:endParaRPr lang="en-US"/>
        </a:p>
      </dgm:t>
    </dgm:pt>
    <dgm:pt modelId="{B7D7E604-99E9-42E8-8369-93CB49D9D0F1}">
      <dgm:prSet phldrT="[Text]"/>
      <dgm:spPr/>
      <dgm:t>
        <a:bodyPr rtlCol="0"/>
        <a:lstStyle/>
        <a:p>
          <a:pPr rtl="0"/>
          <a:r>
            <a:rPr lang="fr-FR" b="1" noProof="0" dirty="0"/>
            <a:t>Réussite de la communication du capteur avec un PC</a:t>
          </a:r>
        </a:p>
      </dgm:t>
    </dgm:pt>
    <dgm:pt modelId="{8DF524EC-4133-4BB3-8162-DE45522B85DE}" type="parTrans" cxnId="{18838FFE-EACD-41C8-8DAA-DC6B678D420D}">
      <dgm:prSet/>
      <dgm:spPr/>
      <dgm:t>
        <a:bodyPr/>
        <a:lstStyle/>
        <a:p>
          <a:endParaRPr lang="en-US"/>
        </a:p>
      </dgm:t>
    </dgm:pt>
    <dgm:pt modelId="{DA6059D9-E9BC-453C-85D2-F484E197797D}" type="sibTrans" cxnId="{18838FFE-EACD-41C8-8DAA-DC6B678D420D}">
      <dgm:prSet/>
      <dgm:spPr/>
      <dgm:t>
        <a:bodyPr/>
        <a:lstStyle/>
        <a:p>
          <a:endParaRPr lang="en-US"/>
        </a:p>
      </dgm:t>
    </dgm:pt>
    <dgm:pt modelId="{080BFB16-3AC9-446D-B90B-5BC78C230A8A}">
      <dgm:prSet phldrT="[Text]"/>
      <dgm:spPr/>
      <dgm:t>
        <a:bodyPr rtlCol="0"/>
        <a:lstStyle/>
        <a:p>
          <a:pPr rtl="0"/>
          <a:r>
            <a:rPr lang="fr-FR" b="1" noProof="0" dirty="0"/>
            <a:t>Échec de la communication du capteur avec Arduino</a:t>
          </a:r>
        </a:p>
      </dgm:t>
    </dgm:pt>
    <dgm:pt modelId="{FA21A615-41F3-43A7-8BD8-85F2030968F1}" type="parTrans" cxnId="{41A2A50E-B9FA-401D-9A1D-7AAF1B878692}">
      <dgm:prSet/>
      <dgm:spPr/>
      <dgm:t>
        <a:bodyPr/>
        <a:lstStyle/>
        <a:p>
          <a:endParaRPr lang="en-US"/>
        </a:p>
      </dgm:t>
    </dgm:pt>
    <dgm:pt modelId="{FF499F71-ABAE-4321-A2E3-3FB0C3FC35F0}" type="sibTrans" cxnId="{41A2A50E-B9FA-401D-9A1D-7AAF1B878692}">
      <dgm:prSet/>
      <dgm:spPr/>
      <dgm:t>
        <a:bodyPr/>
        <a:lstStyle/>
        <a:p>
          <a:endParaRPr lang="en-US"/>
        </a:p>
      </dgm:t>
    </dgm:pt>
    <dgm:pt modelId="{44CB4B51-2CAB-4982-B9B7-6809E2B561BF}">
      <dgm:prSet phldrT="[Text]"/>
      <dgm:spPr/>
      <dgm:t>
        <a:bodyPr rtlCol="0"/>
        <a:lstStyle/>
        <a:p>
          <a:pPr rtl="0"/>
          <a:r>
            <a:rPr lang="fr-FR" b="1" noProof="0" dirty="0"/>
            <a:t>Mécanisme d’ouverture et fermeture avec un servomoteur</a:t>
          </a:r>
        </a:p>
      </dgm:t>
    </dgm:pt>
    <dgm:pt modelId="{7478A058-2F5C-4017-970A-5AE9FA5A0140}" type="parTrans" cxnId="{8160ACD5-26B4-4727-8E49-358BD82BD137}">
      <dgm:prSet/>
      <dgm:spPr/>
      <dgm:t>
        <a:bodyPr/>
        <a:lstStyle/>
        <a:p>
          <a:endParaRPr lang="en-US"/>
        </a:p>
      </dgm:t>
    </dgm:pt>
    <dgm:pt modelId="{88698468-2E3F-4A79-8DA4-F8CD7C978DEF}" type="sibTrans" cxnId="{8160ACD5-26B4-4727-8E49-358BD82BD137}">
      <dgm:prSet/>
      <dgm:spPr/>
      <dgm:t>
        <a:bodyPr/>
        <a:lstStyle/>
        <a:p>
          <a:endParaRPr lang="en-US"/>
        </a:p>
      </dgm:t>
    </dgm:pt>
    <dgm:pt modelId="{2AB786B2-4FED-40A4-B182-3BA39F556E01}">
      <dgm:prSet phldrT="[Text]"/>
      <dgm:spPr/>
      <dgm:t>
        <a:bodyPr rtlCol="0"/>
        <a:lstStyle/>
        <a:p>
          <a:pPr rtl="0"/>
          <a:r>
            <a:rPr lang="fr-FR" b="1" noProof="0" dirty="0"/>
            <a:t>Recherche et questions aux fournisseurs du capteur</a:t>
          </a:r>
        </a:p>
      </dgm:t>
    </dgm:pt>
    <dgm:pt modelId="{53CBA513-7F92-4EEC-AF4B-9385F9D24C89}" type="parTrans" cxnId="{5CB6C932-49AD-4402-96FE-A8611F81AC57}">
      <dgm:prSet/>
      <dgm:spPr/>
      <dgm:t>
        <a:bodyPr/>
        <a:lstStyle/>
        <a:p>
          <a:endParaRPr lang="en-US"/>
        </a:p>
      </dgm:t>
    </dgm:pt>
    <dgm:pt modelId="{9EEE2838-E17E-4A44-8658-317027946779}" type="sibTrans" cxnId="{5CB6C932-49AD-4402-96FE-A8611F81AC57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3"/>
      <dgm:spPr/>
    </dgm:pt>
    <dgm:pt modelId="{DDDC322A-610B-4BF4-9910-9F877FD007E7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3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3"/>
      <dgm:spPr/>
    </dgm:pt>
    <dgm:pt modelId="{72CD209F-C368-427F-A3E8-BC0AC09CD6B5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3">
        <dgm:presLayoutVars>
          <dgm:bulletEnabled val="1"/>
        </dgm:presLayoutVars>
      </dgm:prSet>
      <dgm:spPr/>
    </dgm:pt>
    <dgm:pt modelId="{009CA90F-0EC9-44D8-AE03-56D81930F8E2}" type="pres">
      <dgm:prSet presAssocID="{C056AC5D-B04E-4376-A1CB-3EAB7BE5AF5B}" presName="spaceBetweenRectangles" presStyleCnt="0"/>
      <dgm:spPr/>
    </dgm:pt>
    <dgm:pt modelId="{2C85DBB4-824B-41ED-85AA-39B1FB0A9AB8}" type="pres">
      <dgm:prSet presAssocID="{CC6B7442-0B72-4EF2-9F13-1325B51AFF9F}" presName="parentLin" presStyleCnt="0"/>
      <dgm:spPr/>
    </dgm:pt>
    <dgm:pt modelId="{D501B69E-D64B-4D3E-BA32-E013743C6E06}" type="pres">
      <dgm:prSet presAssocID="{CC6B7442-0B72-4EF2-9F13-1325B51AFF9F}" presName="parentLeftMargin" presStyleLbl="node1" presStyleIdx="1" presStyleCnt="3"/>
      <dgm:spPr/>
    </dgm:pt>
    <dgm:pt modelId="{36F43B79-4B89-446F-88A2-7574D4ECAA4D}" type="pres">
      <dgm:prSet presAssocID="{CC6B7442-0B72-4EF2-9F13-1325B51AFF9F}" presName="parentText" presStyleLbl="node1" presStyleIdx="2" presStyleCnt="3" custScaleX="74900" custLinFactNeighborX="3634">
        <dgm:presLayoutVars>
          <dgm:chMax val="0"/>
          <dgm:bulletEnabled val="1"/>
        </dgm:presLayoutVars>
      </dgm:prSet>
      <dgm:spPr/>
    </dgm:pt>
    <dgm:pt modelId="{9AA0C4FF-F43E-45C7-860B-E3091CB22F2A}" type="pres">
      <dgm:prSet presAssocID="{CC6B7442-0B72-4EF2-9F13-1325B51AFF9F}" presName="negativeSpace" presStyleCnt="0"/>
      <dgm:spPr/>
    </dgm:pt>
    <dgm:pt modelId="{7A29AB52-D11E-48AD-A361-B4880BDDC6D9}" type="pres">
      <dgm:prSet presAssocID="{CC6B7442-0B72-4EF2-9F13-1325B51AFF9F}" presName="childText" presStyleLbl="conFgAcc1" presStyleIdx="2" presStyleCnt="3" custScaleX="70750" custLinFactNeighborY="21526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41A2A50E-B9FA-401D-9A1D-7AAF1B878692}" srcId="{3C67E77D-62FA-499D-B5E6-E79A091C5267}" destId="{080BFB16-3AC9-446D-B90B-5BC78C230A8A}" srcOrd="2" destOrd="0" parTransId="{FA21A615-41F3-43A7-8BD8-85F2030968F1}" sibTransId="{FF499F71-ABAE-4321-A2E3-3FB0C3FC35F0}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5CB6C932-49AD-4402-96FE-A8611F81AC57}" srcId="{CC6B7442-0B72-4EF2-9F13-1325B51AFF9F}" destId="{2AB786B2-4FED-40A4-B182-3BA39F556E01}" srcOrd="2" destOrd="0" parTransId="{53CBA513-7F92-4EEC-AF4B-9385F9D24C89}" sibTransId="{9EEE2838-E17E-4A44-8658-317027946779}"/>
    <dgm:cxn modelId="{606C7538-27AF-4910-8573-53FE6A086D75}" type="presOf" srcId="{44CB4B51-2CAB-4982-B9B7-6809E2B561BF}" destId="{7A29AB52-D11E-48AD-A361-B4880BDDC6D9}" srcOrd="0" destOrd="1" presId="urn:microsoft.com/office/officeart/2005/8/layout/list1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DA0CBA52-DF55-42F3-89EA-70DE7C0FFEBF}" type="presOf" srcId="{CC6B7442-0B72-4EF2-9F13-1325B51AFF9F}" destId="{D501B69E-D64B-4D3E-BA32-E013743C6E06}" srcOrd="0" destOrd="0" presId="urn:microsoft.com/office/officeart/2005/8/layout/list1"/>
    <dgm:cxn modelId="{65C79357-F69D-4115-B66C-A1027A21FE38}" type="presOf" srcId="{FE0A3CAE-D039-42F2-AF12-1E6F6793A633}" destId="{7A29AB52-D11E-48AD-A361-B4880BDDC6D9}" srcOrd="0" destOrd="0" presId="urn:microsoft.com/office/officeart/2005/8/layout/list1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8A17789A-0A28-439A-AEA9-E6E94760FCEE}" srcId="{477D14C5-CED9-4CFC-B338-DFB0C8090B9F}" destId="{5B64BC37-EF5A-4ED8-B047-C38F73109B4B}" srcOrd="1" destOrd="0" parTransId="{38710A58-6583-4D0E-B75D-D4CCDE9A2E30}" sibTransId="{B6EAFF8A-D96E-4DDA-9AF2-9D309FAA33F2}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8160ACD5-26B4-4727-8E49-358BD82BD137}" srcId="{CC6B7442-0B72-4EF2-9F13-1325B51AFF9F}" destId="{44CB4B51-2CAB-4982-B9B7-6809E2B561BF}" srcOrd="1" destOrd="0" parTransId="{7478A058-2F5C-4017-970A-5AE9FA5A0140}" sibTransId="{88698468-2E3F-4A79-8DA4-F8CD7C978DEF}"/>
    <dgm:cxn modelId="{C7BD90D6-A997-47D4-87D3-2DD79FF14753}" type="presOf" srcId="{B7D7E604-99E9-42E8-8369-93CB49D9D0F1}" destId="{0CE6A276-D56B-4D25-8CBE-20A5320D5C09}" srcOrd="0" destOrd="1" presId="urn:microsoft.com/office/officeart/2005/8/layout/list1"/>
    <dgm:cxn modelId="{532CFDD6-7AFA-46C1-B9E4-2A7B6BD677D9}" type="presOf" srcId="{080BFB16-3AC9-446D-B90B-5BC78C230A8A}" destId="{0CE6A276-D56B-4D25-8CBE-20A5320D5C09}" srcOrd="0" destOrd="2" presId="urn:microsoft.com/office/officeart/2005/8/layout/list1"/>
    <dgm:cxn modelId="{F72493D9-AD5B-4021-95EF-FFCE05C29869}" type="presOf" srcId="{CC6B7442-0B72-4EF2-9F13-1325B51AFF9F}" destId="{36F43B79-4B89-446F-88A2-7574D4ECAA4D}" srcOrd="1" destOrd="0" presId="urn:microsoft.com/office/officeart/2005/8/layout/list1"/>
    <dgm:cxn modelId="{A15484DC-D102-4DC0-8E2A-4B9A15DE53C6}" type="presOf" srcId="{2AB786B2-4FED-40A4-B182-3BA39F556E01}" destId="{7A29AB52-D11E-48AD-A361-B4880BDDC6D9}" srcOrd="0" destOrd="2" presId="urn:microsoft.com/office/officeart/2005/8/layout/list1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294AC4E5-9CB2-4F94-AFBF-27F82DCC3437}" type="presOf" srcId="{5B64BC37-EF5A-4ED8-B047-C38F73109B4B}" destId="{9B2864C6-8F8C-40F9-B546-474B9C120EFA}" srcOrd="0" destOrd="1" presId="urn:microsoft.com/office/officeart/2005/8/layout/list1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18838FFE-EACD-41C8-8DAA-DC6B678D420D}" srcId="{3C67E77D-62FA-499D-B5E6-E79A091C5267}" destId="{B7D7E604-99E9-42E8-8369-93CB49D9D0F1}" srcOrd="1" destOrd="0" parTransId="{8DF524EC-4133-4BB3-8162-DE45522B85DE}" sibTransId="{DA6059D9-E9BC-453C-85D2-F484E197797D}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  <dgm:cxn modelId="{8D855254-5A3E-4644-8A19-266FDE201B8A}" type="presParOf" srcId="{6E8DC834-C98F-460D-8F86-BC0297A42A44}" destId="{009CA90F-0EC9-44D8-AE03-56D81930F8E2}" srcOrd="7" destOrd="0" presId="urn:microsoft.com/office/officeart/2005/8/layout/list1"/>
    <dgm:cxn modelId="{02578832-4094-42B3-97B0-EBC29D0CBAA3}" type="presParOf" srcId="{6E8DC834-C98F-460D-8F86-BC0297A42A44}" destId="{2C85DBB4-824B-41ED-85AA-39B1FB0A9AB8}" srcOrd="8" destOrd="0" presId="urn:microsoft.com/office/officeart/2005/8/layout/list1"/>
    <dgm:cxn modelId="{047782E2-A402-4665-9D42-80EC67E6BE49}" type="presParOf" srcId="{2C85DBB4-824B-41ED-85AA-39B1FB0A9AB8}" destId="{D501B69E-D64B-4D3E-BA32-E013743C6E06}" srcOrd="0" destOrd="0" presId="urn:microsoft.com/office/officeart/2005/8/layout/list1"/>
    <dgm:cxn modelId="{6110A547-6CA7-4F61-A0DB-EC3E77C0C355}" type="presParOf" srcId="{2C85DBB4-824B-41ED-85AA-39B1FB0A9AB8}" destId="{36F43B79-4B89-446F-88A2-7574D4ECAA4D}" srcOrd="1" destOrd="0" presId="urn:microsoft.com/office/officeart/2005/8/layout/list1"/>
    <dgm:cxn modelId="{4801F3D3-DE18-489F-A0D8-7C22D08750E1}" type="presParOf" srcId="{6E8DC834-C98F-460D-8F86-BC0297A42A44}" destId="{9AA0C4FF-F43E-45C7-860B-E3091CB22F2A}" srcOrd="9" destOrd="0" presId="urn:microsoft.com/office/officeart/2005/8/layout/list1"/>
    <dgm:cxn modelId="{E5B9EAC7-7BDD-47E0-843A-6902EDC06FD9}" type="presParOf" srcId="{6E8DC834-C98F-460D-8F86-BC0297A42A44}" destId="{7A29AB52-D11E-48AD-A361-B4880BDDC6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5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Commande du nouveau capteur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6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Choix des batteries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fr-FR" b="1" noProof="0" dirty="0"/>
            <a:t>Semaine 7</a:t>
          </a: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fr-FR" b="1" noProof="0" dirty="0"/>
            <a:t>Réception et configuration du nouveau capteur</a:t>
          </a: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B6449121-15D6-473F-986A-916B366E8064}">
      <dgm:prSet phldrT="[Text]"/>
      <dgm:spPr/>
      <dgm:t>
        <a:bodyPr rtlCol="0"/>
        <a:lstStyle/>
        <a:p>
          <a:pPr rtl="0"/>
          <a:r>
            <a:rPr lang="fr-FR" b="1" noProof="0" dirty="0"/>
            <a:t>Refaire les dimensions du boîtier</a:t>
          </a:r>
        </a:p>
      </dgm:t>
    </dgm:pt>
    <dgm:pt modelId="{78BBE43B-FA0F-4B5F-B57A-523E740F2D31}" type="parTrans" cxnId="{18A5EE96-65BF-4B54-A833-A403A3DFDEE2}">
      <dgm:prSet/>
      <dgm:spPr/>
      <dgm:t>
        <a:bodyPr/>
        <a:lstStyle/>
        <a:p>
          <a:endParaRPr lang="en-US"/>
        </a:p>
      </dgm:t>
    </dgm:pt>
    <dgm:pt modelId="{4F74B3DA-C457-41F3-8B86-5D596AF73389}" type="sibTrans" cxnId="{18A5EE96-65BF-4B54-A833-A403A3DFDEE2}">
      <dgm:prSet/>
      <dgm:spPr/>
      <dgm:t>
        <a:bodyPr/>
        <a:lstStyle/>
        <a:p>
          <a:endParaRPr lang="en-US"/>
        </a:p>
      </dgm:t>
    </dgm:pt>
    <dgm:pt modelId="{03490559-5992-4F37-AD02-468515DC7576}">
      <dgm:prSet phldrT="[Text]"/>
      <dgm:spPr/>
      <dgm:t>
        <a:bodyPr rtlCol="0"/>
        <a:lstStyle/>
        <a:p>
          <a:pPr rtl="0"/>
          <a:r>
            <a:rPr lang="fr-FR" b="1" noProof="0" dirty="0"/>
            <a:t>Refaire l’emplacement des composantes</a:t>
          </a:r>
        </a:p>
      </dgm:t>
    </dgm:pt>
    <dgm:pt modelId="{4122A97E-2E09-462F-8701-0F8D00A93031}" type="parTrans" cxnId="{DE2DE3CF-673D-4116-8545-222CE061C0C8}">
      <dgm:prSet/>
      <dgm:spPr/>
      <dgm:t>
        <a:bodyPr/>
        <a:lstStyle/>
        <a:p>
          <a:endParaRPr lang="en-US"/>
        </a:p>
      </dgm:t>
    </dgm:pt>
    <dgm:pt modelId="{06C073BD-310F-4447-A510-FD58D7F56712}" type="sibTrans" cxnId="{DE2DE3CF-673D-4116-8545-222CE061C0C8}">
      <dgm:prSet/>
      <dgm:spPr/>
      <dgm:t>
        <a:bodyPr/>
        <a:lstStyle/>
        <a:p>
          <a:endParaRPr lang="en-US"/>
        </a:p>
      </dgm:t>
    </dgm:pt>
    <dgm:pt modelId="{4E904216-0200-4F8A-8949-8EAD7885CD24}">
      <dgm:prSet phldrT="[Text]"/>
      <dgm:spPr/>
      <dgm:t>
        <a:bodyPr rtlCol="0"/>
        <a:lstStyle/>
        <a:p>
          <a:pPr rtl="0"/>
          <a:r>
            <a:rPr lang="fr-FR" b="1" noProof="0" dirty="0"/>
            <a:t>Achat des 18650</a:t>
          </a:r>
        </a:p>
      </dgm:t>
    </dgm:pt>
    <dgm:pt modelId="{6C73D7D9-D611-475A-A7BA-570996107F3D}" type="parTrans" cxnId="{6A8503F7-8280-42EA-B6EC-CCB8F2EC8AB5}">
      <dgm:prSet/>
      <dgm:spPr/>
      <dgm:t>
        <a:bodyPr/>
        <a:lstStyle/>
        <a:p>
          <a:endParaRPr lang="en-US"/>
        </a:p>
      </dgm:t>
    </dgm:pt>
    <dgm:pt modelId="{A9CE57F6-EA5D-4757-95A1-A4685B71BD7D}" type="sibTrans" cxnId="{6A8503F7-8280-42EA-B6EC-CCB8F2EC8AB5}">
      <dgm:prSet/>
      <dgm:spPr/>
      <dgm:t>
        <a:bodyPr/>
        <a:lstStyle/>
        <a:p>
          <a:endParaRPr lang="en-US"/>
        </a:p>
      </dgm:t>
    </dgm:pt>
    <dgm:pt modelId="{BFDFC2BD-2D71-4E20-8DC9-6C5150632F02}">
      <dgm:prSet phldrT="[Text]"/>
      <dgm:spPr/>
      <dgm:t>
        <a:bodyPr rtlCol="0"/>
        <a:lstStyle/>
        <a:p>
          <a:pPr rtl="0"/>
          <a:r>
            <a:rPr lang="fr-FR" b="1" noProof="0" dirty="0"/>
            <a:t>Achat du matériau pour le boîtier final</a:t>
          </a:r>
        </a:p>
      </dgm:t>
    </dgm:pt>
    <dgm:pt modelId="{C371512D-9845-45CE-9274-33E7C296F4D8}" type="parTrans" cxnId="{CD4CBF59-BC6F-4352-B4C2-F2CDBD5D53B5}">
      <dgm:prSet/>
      <dgm:spPr/>
      <dgm:t>
        <a:bodyPr/>
        <a:lstStyle/>
        <a:p>
          <a:endParaRPr lang="en-US"/>
        </a:p>
      </dgm:t>
    </dgm:pt>
    <dgm:pt modelId="{B91069D5-6303-46E5-96A8-4066012708E2}" type="sibTrans" cxnId="{CD4CBF59-BC6F-4352-B4C2-F2CDBD5D53B5}">
      <dgm:prSet/>
      <dgm:spPr/>
      <dgm:t>
        <a:bodyPr/>
        <a:lstStyle/>
        <a:p>
          <a:endParaRPr lang="en-US"/>
        </a:p>
      </dgm:t>
    </dgm:pt>
    <dgm:pt modelId="{A0D0569E-AAC7-48B1-9F87-AF449D73C650}">
      <dgm:prSet phldrT="[Text]"/>
      <dgm:spPr/>
      <dgm:t>
        <a:bodyPr rtlCol="0"/>
        <a:lstStyle/>
        <a:p>
          <a:pPr rtl="0"/>
          <a:endParaRPr lang="fr-FR" b="1" noProof="0" dirty="0"/>
        </a:p>
      </dgm:t>
    </dgm:pt>
    <dgm:pt modelId="{6A809B93-5397-41B7-8C13-EA4382DC8A2D}" type="parTrans" cxnId="{B4B3B172-1856-4878-AF06-D68A78D0D3C0}">
      <dgm:prSet/>
      <dgm:spPr/>
      <dgm:t>
        <a:bodyPr/>
        <a:lstStyle/>
        <a:p>
          <a:endParaRPr lang="en-US"/>
        </a:p>
      </dgm:t>
    </dgm:pt>
    <dgm:pt modelId="{8887AB2F-983D-438E-A401-91F66C5785DB}" type="sibTrans" cxnId="{B4B3B172-1856-4878-AF06-D68A78D0D3C0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3"/>
      <dgm:spPr/>
    </dgm:pt>
    <dgm:pt modelId="{DDDC322A-610B-4BF4-9910-9F877FD007E7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3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3"/>
      <dgm:spPr/>
    </dgm:pt>
    <dgm:pt modelId="{72CD209F-C368-427F-A3E8-BC0AC09CD6B5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3">
        <dgm:presLayoutVars>
          <dgm:bulletEnabled val="1"/>
        </dgm:presLayoutVars>
      </dgm:prSet>
      <dgm:spPr/>
    </dgm:pt>
    <dgm:pt modelId="{009CA90F-0EC9-44D8-AE03-56D81930F8E2}" type="pres">
      <dgm:prSet presAssocID="{C056AC5D-B04E-4376-A1CB-3EAB7BE5AF5B}" presName="spaceBetweenRectangles" presStyleCnt="0"/>
      <dgm:spPr/>
    </dgm:pt>
    <dgm:pt modelId="{2C85DBB4-824B-41ED-85AA-39B1FB0A9AB8}" type="pres">
      <dgm:prSet presAssocID="{CC6B7442-0B72-4EF2-9F13-1325B51AFF9F}" presName="parentLin" presStyleCnt="0"/>
      <dgm:spPr/>
    </dgm:pt>
    <dgm:pt modelId="{D501B69E-D64B-4D3E-BA32-E013743C6E06}" type="pres">
      <dgm:prSet presAssocID="{CC6B7442-0B72-4EF2-9F13-1325B51AFF9F}" presName="parentLeftMargin" presStyleLbl="node1" presStyleIdx="1" presStyleCnt="3"/>
      <dgm:spPr/>
    </dgm:pt>
    <dgm:pt modelId="{36F43B79-4B89-446F-88A2-7574D4ECAA4D}" type="pres">
      <dgm:prSet presAssocID="{CC6B7442-0B72-4EF2-9F13-1325B51AFF9F}" presName="parentText" presStyleLbl="node1" presStyleIdx="2" presStyleCnt="3" custLinFactNeighborX="3634">
        <dgm:presLayoutVars>
          <dgm:chMax val="0"/>
          <dgm:bulletEnabled val="1"/>
        </dgm:presLayoutVars>
      </dgm:prSet>
      <dgm:spPr/>
    </dgm:pt>
    <dgm:pt modelId="{9AA0C4FF-F43E-45C7-860B-E3091CB22F2A}" type="pres">
      <dgm:prSet presAssocID="{CC6B7442-0B72-4EF2-9F13-1325B51AFF9F}" presName="negativeSpace" presStyleCnt="0"/>
      <dgm:spPr/>
    </dgm:pt>
    <dgm:pt modelId="{7A29AB52-D11E-48AD-A361-B4880BDDC6D9}" type="pres">
      <dgm:prSet presAssocID="{CC6B7442-0B72-4EF2-9F13-1325B51AFF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270D6D60-8CFC-4A81-AF89-D222535B99F2}" type="presOf" srcId="{03490559-5992-4F37-AD02-468515DC7576}" destId="{9B2864C6-8F8C-40F9-B546-474B9C120EFA}" srcOrd="0" destOrd="2" presId="urn:microsoft.com/office/officeart/2005/8/layout/list1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B4B3B172-1856-4878-AF06-D68A78D0D3C0}" srcId="{CC6B7442-0B72-4EF2-9F13-1325B51AFF9F}" destId="{A0D0569E-AAC7-48B1-9F87-AF449D73C650}" srcOrd="1" destOrd="0" parTransId="{6A809B93-5397-41B7-8C13-EA4382DC8A2D}" sibTransId="{8887AB2F-983D-438E-A401-91F66C5785DB}"/>
    <dgm:cxn modelId="{DA0CBA52-DF55-42F3-89EA-70DE7C0FFEBF}" type="presOf" srcId="{CC6B7442-0B72-4EF2-9F13-1325B51AFF9F}" destId="{D501B69E-D64B-4D3E-BA32-E013743C6E06}" srcOrd="0" destOrd="0" presId="urn:microsoft.com/office/officeart/2005/8/layout/list1"/>
    <dgm:cxn modelId="{BD880157-C388-4AA9-A70E-8DD2F576C227}" type="presOf" srcId="{BFDFC2BD-2D71-4E20-8DC9-6C5150632F02}" destId="{0CE6A276-D56B-4D25-8CBE-20A5320D5C09}" srcOrd="0" destOrd="2" presId="urn:microsoft.com/office/officeart/2005/8/layout/list1"/>
    <dgm:cxn modelId="{65C79357-F69D-4115-B66C-A1027A21FE38}" type="presOf" srcId="{FE0A3CAE-D039-42F2-AF12-1E6F6793A633}" destId="{7A29AB52-D11E-48AD-A361-B4880BDDC6D9}" srcOrd="0" destOrd="0" presId="urn:microsoft.com/office/officeart/2005/8/layout/list1"/>
    <dgm:cxn modelId="{CD4CBF59-BC6F-4352-B4C2-F2CDBD5D53B5}" srcId="{3C67E77D-62FA-499D-B5E6-E79A091C5267}" destId="{BFDFC2BD-2D71-4E20-8DC9-6C5150632F02}" srcOrd="2" destOrd="0" parTransId="{C371512D-9845-45CE-9274-33E7C296F4D8}" sibTransId="{B91069D5-6303-46E5-96A8-4066012708E2}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18A5EE96-65BF-4B54-A833-A403A3DFDEE2}" srcId="{477D14C5-CED9-4CFC-B338-DFB0C8090B9F}" destId="{B6449121-15D6-473F-986A-916B366E8064}" srcOrd="1" destOrd="0" parTransId="{78BBE43B-FA0F-4B5F-B57A-523E740F2D31}" sibTransId="{4F74B3DA-C457-41F3-8B86-5D596AF73389}"/>
    <dgm:cxn modelId="{1A47629B-E843-41BF-BC9F-0C00B457B015}" type="presOf" srcId="{B6449121-15D6-473F-986A-916B366E8064}" destId="{9B2864C6-8F8C-40F9-B546-474B9C120EFA}" srcOrd="0" destOrd="1" presId="urn:microsoft.com/office/officeart/2005/8/layout/list1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9EFDD3B0-7507-46AB-B6E3-51445BDFF847}" type="presOf" srcId="{A0D0569E-AAC7-48B1-9F87-AF449D73C650}" destId="{7A29AB52-D11E-48AD-A361-B4880BDDC6D9}" srcOrd="0" destOrd="1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DE2DE3CF-673D-4116-8545-222CE061C0C8}" srcId="{477D14C5-CED9-4CFC-B338-DFB0C8090B9F}" destId="{03490559-5992-4F37-AD02-468515DC7576}" srcOrd="2" destOrd="0" parTransId="{4122A97E-2E09-462F-8701-0F8D00A93031}" sibTransId="{06C073BD-310F-4447-A510-FD58D7F56712}"/>
    <dgm:cxn modelId="{F72493D9-AD5B-4021-95EF-FFCE05C29869}" type="presOf" srcId="{CC6B7442-0B72-4EF2-9F13-1325B51AFF9F}" destId="{36F43B79-4B89-446F-88A2-7574D4ECAA4D}" srcOrd="1" destOrd="0" presId="urn:microsoft.com/office/officeart/2005/8/layout/list1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6F0131EB-4DF8-4CEF-AC53-051408ABC7A3}" type="presOf" srcId="{4E904216-0200-4F8A-8949-8EAD7885CD24}" destId="{0CE6A276-D56B-4D25-8CBE-20A5320D5C09}" srcOrd="0" destOrd="1" presId="urn:microsoft.com/office/officeart/2005/8/layout/list1"/>
    <dgm:cxn modelId="{6A8503F7-8280-42EA-B6EC-CCB8F2EC8AB5}" srcId="{3C67E77D-62FA-499D-B5E6-E79A091C5267}" destId="{4E904216-0200-4F8A-8949-8EAD7885CD24}" srcOrd="1" destOrd="0" parTransId="{6C73D7D9-D611-475A-A7BA-570996107F3D}" sibTransId="{A9CE57F6-EA5D-4757-95A1-A4685B71BD7D}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  <dgm:cxn modelId="{8D855254-5A3E-4644-8A19-266FDE201B8A}" type="presParOf" srcId="{6E8DC834-C98F-460D-8F86-BC0297A42A44}" destId="{009CA90F-0EC9-44D8-AE03-56D81930F8E2}" srcOrd="7" destOrd="0" presId="urn:microsoft.com/office/officeart/2005/8/layout/list1"/>
    <dgm:cxn modelId="{02578832-4094-42B3-97B0-EBC29D0CBAA3}" type="presParOf" srcId="{6E8DC834-C98F-460D-8F86-BC0297A42A44}" destId="{2C85DBB4-824B-41ED-85AA-39B1FB0A9AB8}" srcOrd="8" destOrd="0" presId="urn:microsoft.com/office/officeart/2005/8/layout/list1"/>
    <dgm:cxn modelId="{047782E2-A402-4665-9D42-80EC67E6BE49}" type="presParOf" srcId="{2C85DBB4-824B-41ED-85AA-39B1FB0A9AB8}" destId="{D501B69E-D64B-4D3E-BA32-E013743C6E06}" srcOrd="0" destOrd="0" presId="urn:microsoft.com/office/officeart/2005/8/layout/list1"/>
    <dgm:cxn modelId="{6110A547-6CA7-4F61-A0DB-EC3E77C0C355}" type="presParOf" srcId="{2C85DBB4-824B-41ED-85AA-39B1FB0A9AB8}" destId="{36F43B79-4B89-446F-88A2-7574D4ECAA4D}" srcOrd="1" destOrd="0" presId="urn:microsoft.com/office/officeart/2005/8/layout/list1"/>
    <dgm:cxn modelId="{4801F3D3-DE18-489F-A0D8-7C22D08750E1}" type="presParOf" srcId="{6E8DC834-C98F-460D-8F86-BC0297A42A44}" destId="{9AA0C4FF-F43E-45C7-860B-E3091CB22F2A}" srcOrd="9" destOrd="0" presId="urn:microsoft.com/office/officeart/2005/8/layout/list1"/>
    <dgm:cxn modelId="{E5B9EAC7-7BDD-47E0-843A-6902EDC06FD9}" type="presParOf" srcId="{6E8DC834-C98F-460D-8F86-BC0297A42A44}" destId="{7A29AB52-D11E-48AD-A361-B4880BDDC6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8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Finaliser le code Arduino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9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Fabrication du boîtier final (coupe + assemblage)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B19F2F66-25CE-4871-811B-9451A16D7F0F}">
      <dgm:prSet phldrT="[Text]"/>
      <dgm:spPr/>
      <dgm:t>
        <a:bodyPr rtlCol="0"/>
        <a:lstStyle/>
        <a:p>
          <a:pPr rtl="0"/>
          <a:r>
            <a:rPr lang="fr-FR" b="1" noProof="0" dirty="0"/>
            <a:t>Incorporation de </a:t>
          </a:r>
          <a:r>
            <a:rPr lang="fr-FR" b="1" noProof="0" dirty="0" err="1"/>
            <a:t>DELs</a:t>
          </a:r>
          <a:r>
            <a:rPr lang="fr-FR" b="1" noProof="0" dirty="0"/>
            <a:t> rouges et vertes</a:t>
          </a:r>
        </a:p>
      </dgm:t>
    </dgm:pt>
    <dgm:pt modelId="{182650BB-D3DF-4848-B094-9E1327E13346}" type="parTrans" cxnId="{0BA24360-FF1D-4F7D-8A66-3506622E2A61}">
      <dgm:prSet/>
      <dgm:spPr/>
      <dgm:t>
        <a:bodyPr/>
        <a:lstStyle/>
        <a:p>
          <a:endParaRPr lang="en-US"/>
        </a:p>
      </dgm:t>
    </dgm:pt>
    <dgm:pt modelId="{A7CE278F-1E34-4DF5-B249-01648F71F6E5}" type="sibTrans" cxnId="{0BA24360-FF1D-4F7D-8A66-3506622E2A61}">
      <dgm:prSet/>
      <dgm:spPr/>
      <dgm:t>
        <a:bodyPr/>
        <a:lstStyle/>
        <a:p>
          <a:endParaRPr lang="en-US"/>
        </a:p>
      </dgm:t>
    </dgm:pt>
    <dgm:pt modelId="{43DE66DE-640B-49C6-A4B7-247CA719210C}">
      <dgm:prSet phldrT="[Text]"/>
      <dgm:spPr/>
      <dgm:t>
        <a:bodyPr rtlCol="0"/>
        <a:lstStyle/>
        <a:p>
          <a:pPr rtl="0"/>
          <a:r>
            <a:rPr lang="fr-FR" b="1" noProof="0" dirty="0"/>
            <a:t>Premier prototype de boîtier final</a:t>
          </a:r>
        </a:p>
      </dgm:t>
    </dgm:pt>
    <dgm:pt modelId="{9B1B5529-6747-4D79-A4A8-C4B9B9EC456F}" type="parTrans" cxnId="{1AF4916F-40E7-4094-A7FD-40BAD6D63BDB}">
      <dgm:prSet/>
      <dgm:spPr/>
      <dgm:t>
        <a:bodyPr/>
        <a:lstStyle/>
        <a:p>
          <a:endParaRPr lang="en-US"/>
        </a:p>
      </dgm:t>
    </dgm:pt>
    <dgm:pt modelId="{74DBFB65-4871-41A8-8017-2C7249C52BAD}" type="sibTrans" cxnId="{1AF4916F-40E7-4094-A7FD-40BAD6D63BDB}">
      <dgm:prSet/>
      <dgm:spPr/>
      <dgm:t>
        <a:bodyPr/>
        <a:lstStyle/>
        <a:p>
          <a:endParaRPr lang="en-US"/>
        </a:p>
      </dgm:t>
    </dgm:pt>
    <dgm:pt modelId="{60872583-249B-4DCB-9DEB-90D3449FB0C9}">
      <dgm:prSet phldrT="[Text]"/>
      <dgm:spPr/>
      <dgm:t>
        <a:bodyPr rtlCol="0"/>
        <a:lstStyle/>
        <a:p>
          <a:pPr rtl="0"/>
          <a:endParaRPr lang="fr-FR" b="1" noProof="0" dirty="0"/>
        </a:p>
      </dgm:t>
    </dgm:pt>
    <dgm:pt modelId="{DFA6A70E-4DAF-4036-87C1-F13C9A8C6A70}" type="parTrans" cxnId="{48F619C1-85F2-4D9D-B9AD-C47ECF006BE1}">
      <dgm:prSet/>
      <dgm:spPr/>
      <dgm:t>
        <a:bodyPr/>
        <a:lstStyle/>
        <a:p>
          <a:endParaRPr lang="en-US"/>
        </a:p>
      </dgm:t>
    </dgm:pt>
    <dgm:pt modelId="{9B345ACA-F2CA-4988-A7CC-90701D078413}" type="sibTrans" cxnId="{48F619C1-85F2-4D9D-B9AD-C47ECF006BE1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2"/>
      <dgm:spPr/>
    </dgm:pt>
    <dgm:pt modelId="{DDDC322A-610B-4BF4-9910-9F877FD007E7}" type="pres">
      <dgm:prSet presAssocID="{477D14C5-CED9-4CFC-B338-DFB0C8090B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2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2"/>
      <dgm:spPr/>
    </dgm:pt>
    <dgm:pt modelId="{72CD209F-C368-427F-A3E8-BC0AC09CD6B5}" type="pres">
      <dgm:prSet presAssocID="{3C67E77D-62FA-499D-B5E6-E79A091C526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5AFA6D17-1B91-4EA3-96C4-648FDE2E16E9}" type="presOf" srcId="{60872583-249B-4DCB-9DEB-90D3449FB0C9}" destId="{0CE6A276-D56B-4D25-8CBE-20A5320D5C09}" srcOrd="0" destOrd="1" presId="urn:microsoft.com/office/officeart/2005/8/layout/list1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0BA24360-FF1D-4F7D-8A66-3506622E2A61}" srcId="{477D14C5-CED9-4CFC-B338-DFB0C8090B9F}" destId="{B19F2F66-25CE-4871-811B-9451A16D7F0F}" srcOrd="1" destOrd="0" parTransId="{182650BB-D3DF-4848-B094-9E1327E13346}" sibTransId="{A7CE278F-1E34-4DF5-B249-01648F71F6E5}"/>
    <dgm:cxn modelId="{1AF4916F-40E7-4094-A7FD-40BAD6D63BDB}" srcId="{477D14C5-CED9-4CFC-B338-DFB0C8090B9F}" destId="{43DE66DE-640B-49C6-A4B7-247CA719210C}" srcOrd="2" destOrd="0" parTransId="{9B1B5529-6747-4D79-A4A8-C4B9B9EC456F}" sibTransId="{74DBFB65-4871-41A8-8017-2C7249C52BA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DF46BE57-5EFC-447D-A38E-7BE6A410C0E6}" type="presOf" srcId="{43DE66DE-640B-49C6-A4B7-247CA719210C}" destId="{9B2864C6-8F8C-40F9-B546-474B9C120EFA}" srcOrd="0" destOrd="2" presId="urn:microsoft.com/office/officeart/2005/8/layout/list1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6080FAB8-4DDC-4468-B75F-DE29AACBF18F}" type="presOf" srcId="{B19F2F66-25CE-4871-811B-9451A16D7F0F}" destId="{9B2864C6-8F8C-40F9-B546-474B9C120EFA}" srcOrd="0" destOrd="1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48F619C1-85F2-4D9D-B9AD-C47ECF006BE1}" srcId="{3C67E77D-62FA-499D-B5E6-E79A091C5267}" destId="{60872583-249B-4DCB-9DEB-90D3449FB0C9}" srcOrd="1" destOrd="0" parTransId="{DFA6A70E-4DAF-4036-87C1-F13C9A8C6A70}" sibTransId="{9B345ACA-F2CA-4988-A7CC-90701D078413}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1143"/>
          <a:ext cx="10377412" cy="10473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Dimension du cadenas (6 x 6 x 2 cm)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Emplacement des composantes</a:t>
          </a:r>
        </a:p>
      </dsp:txBody>
      <dsp:txXfrm>
        <a:off x="0" y="371143"/>
        <a:ext cx="10377412" cy="1047375"/>
      </dsp:txXfrm>
    </dsp:sp>
    <dsp:sp modelId="{DDDC322A-610B-4BF4-9910-9F877FD007E7}">
      <dsp:nvSpPr>
        <dsp:cNvPr id="0" name=""/>
        <dsp:cNvSpPr/>
      </dsp:nvSpPr>
      <dsp:spPr>
        <a:xfrm>
          <a:off x="518870" y="9070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1 et 2</a:t>
          </a:r>
        </a:p>
      </dsp:txBody>
      <dsp:txXfrm>
        <a:off x="546250" y="118083"/>
        <a:ext cx="7209428" cy="506120"/>
      </dsp:txXfrm>
    </dsp:sp>
    <dsp:sp modelId="{0CE6A276-D56B-4D25-8CBE-20A5320D5C09}">
      <dsp:nvSpPr>
        <dsp:cNvPr id="0" name=""/>
        <dsp:cNvSpPr/>
      </dsp:nvSpPr>
      <dsp:spPr>
        <a:xfrm>
          <a:off x="0" y="1801558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Élaboration du circuit permettant la communication avec le capteur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Réussite de la communication du capteur avec un PC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Échec de la communication du capteur avec Arduino</a:t>
          </a:r>
        </a:p>
      </dsp:txBody>
      <dsp:txXfrm>
        <a:off x="0" y="1801558"/>
        <a:ext cx="10377412" cy="1346625"/>
      </dsp:txXfrm>
    </dsp:sp>
    <dsp:sp modelId="{72CD209F-C368-427F-A3E8-BC0AC09CD6B5}">
      <dsp:nvSpPr>
        <dsp:cNvPr id="0" name=""/>
        <dsp:cNvSpPr/>
      </dsp:nvSpPr>
      <dsp:spPr>
        <a:xfrm>
          <a:off x="518870" y="1521118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3</a:t>
          </a:r>
        </a:p>
      </dsp:txBody>
      <dsp:txXfrm>
        <a:off x="546250" y="1548498"/>
        <a:ext cx="7209428" cy="506120"/>
      </dsp:txXfrm>
    </dsp:sp>
    <dsp:sp modelId="{7A29AB52-D11E-48AD-A361-B4880BDDC6D9}">
      <dsp:nvSpPr>
        <dsp:cNvPr id="0" name=""/>
        <dsp:cNvSpPr/>
      </dsp:nvSpPr>
      <dsp:spPr>
        <a:xfrm>
          <a:off x="0" y="3591591"/>
          <a:ext cx="7342018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Démantèlement d’un cadenas à combinaison (pour l’anneau)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Mécanisme d’ouverture et fermeture avec un servomoteur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Recherche et questions aux fournisseurs du capteur</a:t>
          </a:r>
        </a:p>
      </dsp:txBody>
      <dsp:txXfrm>
        <a:off x="0" y="3591591"/>
        <a:ext cx="7342018" cy="1346625"/>
      </dsp:txXfrm>
    </dsp:sp>
    <dsp:sp modelId="{36F43B79-4B89-446F-88A2-7574D4ECAA4D}">
      <dsp:nvSpPr>
        <dsp:cNvPr id="0" name=""/>
        <dsp:cNvSpPr/>
      </dsp:nvSpPr>
      <dsp:spPr>
        <a:xfrm>
          <a:off x="537726" y="3250783"/>
          <a:ext cx="5440877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4</a:t>
          </a:r>
        </a:p>
      </dsp:txBody>
      <dsp:txXfrm>
        <a:off x="565106" y="3278163"/>
        <a:ext cx="5386117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1143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Commande du nouveau capteur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Refaire les dimensions du boîtier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Refaire l’emplacement des composantes</a:t>
          </a:r>
        </a:p>
      </dsp:txBody>
      <dsp:txXfrm>
        <a:off x="0" y="371143"/>
        <a:ext cx="10377412" cy="1346625"/>
      </dsp:txXfrm>
    </dsp:sp>
    <dsp:sp modelId="{DDDC322A-610B-4BF4-9910-9F877FD007E7}">
      <dsp:nvSpPr>
        <dsp:cNvPr id="0" name=""/>
        <dsp:cNvSpPr/>
      </dsp:nvSpPr>
      <dsp:spPr>
        <a:xfrm>
          <a:off x="518870" y="9070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5</a:t>
          </a:r>
        </a:p>
      </dsp:txBody>
      <dsp:txXfrm>
        <a:off x="546250" y="118083"/>
        <a:ext cx="7209428" cy="506120"/>
      </dsp:txXfrm>
    </dsp:sp>
    <dsp:sp modelId="{0CE6A276-D56B-4D25-8CBE-20A5320D5C09}">
      <dsp:nvSpPr>
        <dsp:cNvPr id="0" name=""/>
        <dsp:cNvSpPr/>
      </dsp:nvSpPr>
      <dsp:spPr>
        <a:xfrm>
          <a:off x="0" y="2100808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Choix des batteries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Achat des 18650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Achat du matériau pour le boîtier final</a:t>
          </a:r>
        </a:p>
      </dsp:txBody>
      <dsp:txXfrm>
        <a:off x="0" y="2100808"/>
        <a:ext cx="10377412" cy="1346625"/>
      </dsp:txXfrm>
    </dsp:sp>
    <dsp:sp modelId="{72CD209F-C368-427F-A3E8-BC0AC09CD6B5}">
      <dsp:nvSpPr>
        <dsp:cNvPr id="0" name=""/>
        <dsp:cNvSpPr/>
      </dsp:nvSpPr>
      <dsp:spPr>
        <a:xfrm>
          <a:off x="518870" y="1820368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6</a:t>
          </a:r>
        </a:p>
      </dsp:txBody>
      <dsp:txXfrm>
        <a:off x="546250" y="1847748"/>
        <a:ext cx="7209428" cy="506120"/>
      </dsp:txXfrm>
    </dsp:sp>
    <dsp:sp modelId="{7A29AB52-D11E-48AD-A361-B4880BDDC6D9}">
      <dsp:nvSpPr>
        <dsp:cNvPr id="0" name=""/>
        <dsp:cNvSpPr/>
      </dsp:nvSpPr>
      <dsp:spPr>
        <a:xfrm>
          <a:off x="0" y="3830473"/>
          <a:ext cx="10377412" cy="10473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Réception et configuration du nouveau capteur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900" b="1" kern="1200" noProof="0" dirty="0"/>
        </a:p>
      </dsp:txBody>
      <dsp:txXfrm>
        <a:off x="0" y="3830473"/>
        <a:ext cx="10377412" cy="1047375"/>
      </dsp:txXfrm>
    </dsp:sp>
    <dsp:sp modelId="{36F43B79-4B89-446F-88A2-7574D4ECAA4D}">
      <dsp:nvSpPr>
        <dsp:cNvPr id="0" name=""/>
        <dsp:cNvSpPr/>
      </dsp:nvSpPr>
      <dsp:spPr>
        <a:xfrm>
          <a:off x="537726" y="355003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7</a:t>
          </a:r>
        </a:p>
      </dsp:txBody>
      <dsp:txXfrm>
        <a:off x="565106" y="3577413"/>
        <a:ext cx="7209428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7317"/>
          <a:ext cx="10208496" cy="148837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293" tIns="437388" rIns="792293" bIns="149352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Finaliser le code Arduino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Incorporation de </a:t>
          </a:r>
          <a:r>
            <a:rPr lang="fr-FR" sz="2100" b="1" kern="1200" noProof="0" dirty="0" err="1"/>
            <a:t>DELs</a:t>
          </a:r>
          <a:r>
            <a:rPr lang="fr-FR" sz="2100" b="1" kern="1200" noProof="0" dirty="0"/>
            <a:t> rouges et vertes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Premier prototype de boîtier final</a:t>
          </a:r>
        </a:p>
      </dsp:txBody>
      <dsp:txXfrm>
        <a:off x="0" y="377317"/>
        <a:ext cx="10208496" cy="1488374"/>
      </dsp:txXfrm>
    </dsp:sp>
    <dsp:sp modelId="{DDDC322A-610B-4BF4-9910-9F877FD007E7}">
      <dsp:nvSpPr>
        <dsp:cNvPr id="0" name=""/>
        <dsp:cNvSpPr/>
      </dsp:nvSpPr>
      <dsp:spPr>
        <a:xfrm>
          <a:off x="510424" y="67357"/>
          <a:ext cx="7145947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100" tIns="0" rIns="270100" bIns="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noProof="0" dirty="0"/>
            <a:t>Semaine 8</a:t>
          </a:r>
        </a:p>
      </dsp:txBody>
      <dsp:txXfrm>
        <a:off x="540686" y="97619"/>
        <a:ext cx="7085423" cy="559396"/>
      </dsp:txXfrm>
    </dsp:sp>
    <dsp:sp modelId="{0CE6A276-D56B-4D25-8CBE-20A5320D5C09}">
      <dsp:nvSpPr>
        <dsp:cNvPr id="0" name=""/>
        <dsp:cNvSpPr/>
      </dsp:nvSpPr>
      <dsp:spPr>
        <a:xfrm>
          <a:off x="0" y="2289052"/>
          <a:ext cx="10208496" cy="1157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293" tIns="437388" rIns="792293" bIns="149352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Fabrication du boîtier final (coupe + assemblage)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100" b="1" kern="1200" noProof="0" dirty="0"/>
        </a:p>
      </dsp:txBody>
      <dsp:txXfrm>
        <a:off x="0" y="2289052"/>
        <a:ext cx="10208496" cy="1157625"/>
      </dsp:txXfrm>
    </dsp:sp>
    <dsp:sp modelId="{72CD209F-C368-427F-A3E8-BC0AC09CD6B5}">
      <dsp:nvSpPr>
        <dsp:cNvPr id="0" name=""/>
        <dsp:cNvSpPr/>
      </dsp:nvSpPr>
      <dsp:spPr>
        <a:xfrm>
          <a:off x="510424" y="1979092"/>
          <a:ext cx="7145947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100" tIns="0" rIns="270100" bIns="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noProof="0" dirty="0"/>
            <a:t>Semaine 9</a:t>
          </a:r>
        </a:p>
      </dsp:txBody>
      <dsp:txXfrm>
        <a:off x="540686" y="2009354"/>
        <a:ext cx="708542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1C8A-1DCC-4843-9080-AB3561D3147A}" type="datetimeFigureOut">
              <a:rPr lang="fr-FR"/>
              <a:t>17/05/2017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94575-0808-4222-A3B7-12747057B231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7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338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50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94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51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88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7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98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72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35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12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3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59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11038066" cy="2582863"/>
          </a:xfrm>
        </p:spPr>
        <p:txBody>
          <a:bodyPr>
            <a:noAutofit/>
          </a:bodyPr>
          <a:lstStyle/>
          <a:p>
            <a:pPr algn="ctr"/>
            <a:r>
              <a:rPr lang="en-CA" sz="6000" b="1" dirty="0" err="1">
                <a:latin typeface="Century Gothic" panose="020B0502020202020204" pitchFamily="34" charset="0"/>
              </a:rPr>
              <a:t>Cadenas</a:t>
            </a:r>
            <a:r>
              <a:rPr lang="en-CA" sz="6000" b="1" dirty="0">
                <a:latin typeface="Century Gothic" panose="020B0502020202020204" pitchFamily="34" charset="0"/>
              </a:rPr>
              <a:t> à </a:t>
            </a:r>
            <a:r>
              <a:rPr lang="en-CA" sz="6000" b="1" dirty="0" err="1">
                <a:latin typeface="Century Gothic" panose="020B0502020202020204" pitchFamily="34" charset="0"/>
              </a:rPr>
              <a:t>empreinte</a:t>
            </a:r>
            <a:r>
              <a:rPr lang="en-CA" sz="6000" b="1" dirty="0">
                <a:latin typeface="Century Gothic" panose="020B0502020202020204" pitchFamily="34" charset="0"/>
              </a:rPr>
              <a:t> </a:t>
            </a:r>
            <a:r>
              <a:rPr lang="en-CA" sz="6000" b="1" dirty="0" err="1">
                <a:latin typeface="Century Gothic" panose="020B0502020202020204" pitchFamily="34" charset="0"/>
              </a:rPr>
              <a:t>digitale</a:t>
            </a:r>
            <a:endParaRPr lang="en-CA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07163" y="53794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 err="1"/>
              <a:t>Niky</a:t>
            </a:r>
            <a:r>
              <a:rPr lang="en-CA" sz="3200" dirty="0"/>
              <a:t> </a:t>
            </a:r>
            <a:r>
              <a:rPr lang="en-CA" sz="3200" dirty="0" err="1"/>
              <a:t>mélançon</a:t>
            </a:r>
            <a:r>
              <a:rPr lang="en-CA" sz="3200" dirty="0"/>
              <a:t> &amp; </a:t>
            </a:r>
            <a:r>
              <a:rPr lang="en-CA" sz="3200" dirty="0" err="1"/>
              <a:t>rené</a:t>
            </a:r>
            <a:r>
              <a:rPr lang="en-CA" sz="3200" dirty="0"/>
              <a:t> gagnon</a:t>
            </a:r>
          </a:p>
        </p:txBody>
      </p:sp>
    </p:spTree>
    <p:extLst>
      <p:ext uri="{BB962C8B-B14F-4D97-AF65-F5344CB8AC3E}">
        <p14:creationId xmlns:p14="http://schemas.microsoft.com/office/powerpoint/2010/main" val="37353214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214910"/>
              </p:ext>
            </p:extLst>
          </p:nvPr>
        </p:nvGraphicFramePr>
        <p:xfrm>
          <a:off x="1065962" y="803440"/>
          <a:ext cx="103774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capteur d'empreint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13059" r="12841" b="12853"/>
          <a:stretch/>
        </p:blipFill>
        <p:spPr bwMode="auto">
          <a:xfrm>
            <a:off x="8907580" y="122548"/>
            <a:ext cx="2535793" cy="2441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9725" t="18282" r="45430" b="57526"/>
          <a:stretch/>
        </p:blipFill>
        <p:spPr>
          <a:xfrm>
            <a:off x="6561055" y="2630201"/>
            <a:ext cx="3186260" cy="165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263" y="4355429"/>
            <a:ext cx="4961674" cy="23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30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462966"/>
              </p:ext>
            </p:extLst>
          </p:nvPr>
        </p:nvGraphicFramePr>
        <p:xfrm>
          <a:off x="1075390" y="333443"/>
          <a:ext cx="10208496" cy="3514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18016" r="21604" b="7500"/>
          <a:stretch/>
        </p:blipFill>
        <p:spPr>
          <a:xfrm rot="5400000">
            <a:off x="8384227" y="547415"/>
            <a:ext cx="3912885" cy="3220278"/>
          </a:xfrm>
          <a:prstGeom prst="rect">
            <a:avLst/>
          </a:prstGeom>
        </p:spPr>
      </p:pic>
      <p:pic>
        <p:nvPicPr>
          <p:cNvPr id="4" name="picture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3" b="28704"/>
          <a:stretch/>
        </p:blipFill>
        <p:spPr bwMode="auto">
          <a:xfrm>
            <a:off x="1914132" y="3983603"/>
            <a:ext cx="3556366" cy="2683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12869" r="21913" b="30551"/>
          <a:stretch/>
        </p:blipFill>
        <p:spPr>
          <a:xfrm>
            <a:off x="6318667" y="3979811"/>
            <a:ext cx="3612512" cy="26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68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85508"/>
              </p:ext>
            </p:extLst>
          </p:nvPr>
        </p:nvGraphicFramePr>
        <p:xfrm>
          <a:off x="1533526" y="317467"/>
          <a:ext cx="9316725" cy="614931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6437603">
                  <a:extLst>
                    <a:ext uri="{9D8B030D-6E8A-4147-A177-3AD203B41FA5}">
                      <a16:colId xmlns:a16="http://schemas.microsoft.com/office/drawing/2014/main" val="2163974596"/>
                    </a:ext>
                  </a:extLst>
                </a:gridCol>
                <a:gridCol w="1439561">
                  <a:extLst>
                    <a:ext uri="{9D8B030D-6E8A-4147-A177-3AD203B41FA5}">
                      <a16:colId xmlns:a16="http://schemas.microsoft.com/office/drawing/2014/main" val="783756841"/>
                    </a:ext>
                  </a:extLst>
                </a:gridCol>
                <a:gridCol w="1439561">
                  <a:extLst>
                    <a:ext uri="{9D8B030D-6E8A-4147-A177-3AD203B41FA5}">
                      <a16:colId xmlns:a16="http://schemas.microsoft.com/office/drawing/2014/main" val="2318437604"/>
                    </a:ext>
                  </a:extLst>
                </a:gridCol>
              </a:tblGrid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Objectifs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Atteint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Non-atteint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6656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Cadenas fonctionnel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4643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Reconnaissance de plusieurs empreintes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3265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Batteries rechargeables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92737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Bouton pour éteindre le cadenas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00235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Contrôlé par un Arduino Nano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7942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Cadenas de dimensions normales (standard)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2590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Solidité suffisante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36900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Coût raisonnable (un peu plus de 150 $)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64606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DEL indiquant si le cadenas est ouvert ou fermé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58863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Cadenas autonome (24h)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kumimoji="0" lang="fr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fr-CA" sz="36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1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9079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Si on compare...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 rotWithShape="1">
          <a:blip r:embed="rId3"/>
          <a:srcRect t="23860" b="2766"/>
          <a:stretch/>
        </p:blipFill>
        <p:spPr>
          <a:xfrm>
            <a:off x="836727" y="1118352"/>
            <a:ext cx="5479232" cy="5357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6"/>
          <p:cNvPicPr>
            <a:picLocks noChangeAspect="1"/>
          </p:cNvPicPr>
          <p:nvPr/>
        </p:nvPicPr>
        <p:blipFill rotWithShape="1">
          <a:blip r:embed="rId4"/>
          <a:srcRect r="33433" b="2"/>
          <a:stretch/>
        </p:blipFill>
        <p:spPr>
          <a:xfrm>
            <a:off x="7177686" y="1749624"/>
            <a:ext cx="3973417" cy="3698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8"/>
          <p:cNvSpPr txBox="1"/>
          <p:nvPr/>
        </p:nvSpPr>
        <p:spPr>
          <a:xfrm>
            <a:off x="6947444" y="5719342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TAPPLOCK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8012147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1200150" y="285750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Évolution de notre cadenas</a:t>
            </a:r>
          </a:p>
        </p:txBody>
      </p:sp>
      <p:pic>
        <p:nvPicPr>
          <p:cNvPr id="7" name="Image 7" descr="17393106_1391587884234755_1543886142_n - Cop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" y="1355562"/>
            <a:ext cx="3541042" cy="4721389"/>
          </a:xfrm>
          <a:prstGeom prst="rect">
            <a:avLst/>
          </a:prstGeom>
        </p:spPr>
      </p:pic>
      <p:pic>
        <p:nvPicPr>
          <p:cNvPr id="9" name="Image 9" descr="17902052_1415045165222360_1579981998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72" y="1355562"/>
            <a:ext cx="2653351" cy="4717068"/>
          </a:xfrm>
          <a:prstGeom prst="rect">
            <a:avLst/>
          </a:prstGeom>
        </p:spPr>
      </p:pic>
      <p:pic>
        <p:nvPicPr>
          <p:cNvPr id="11" name="Image 11" descr="IMG_20170501_201420.jpg"/>
          <p:cNvPicPr>
            <a:picLocks noChangeAspect="1"/>
          </p:cNvPicPr>
          <p:nvPr/>
        </p:nvPicPr>
        <p:blipFill rotWithShape="1">
          <a:blip r:embed="rId4"/>
          <a:srcRect l="9441" t="5634" r="14161" b="5008"/>
          <a:stretch/>
        </p:blipFill>
        <p:spPr>
          <a:xfrm rot="5400000">
            <a:off x="7260214" y="1645321"/>
            <a:ext cx="4717068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5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-2075962" y="2679944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 et le Résultat final!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87" t="8751" r="17132" b="18763"/>
          <a:stretch/>
        </p:blipFill>
        <p:spPr>
          <a:xfrm>
            <a:off x="5812485" y="198818"/>
            <a:ext cx="4452393" cy="64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58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166040" y="2372224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démo</a:t>
            </a:r>
          </a:p>
        </p:txBody>
      </p:sp>
      <p:pic>
        <p:nvPicPr>
          <p:cNvPr id="3" name="VID_20170515_2056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29" r="14731"/>
          <a:stretch/>
        </p:blipFill>
        <p:spPr>
          <a:xfrm rot="5400000">
            <a:off x="2742689" y="918343"/>
            <a:ext cx="6706622" cy="50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6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97099"/>
            <a:ext cx="9905998" cy="1075110"/>
          </a:xfrm>
        </p:spPr>
        <p:txBody>
          <a:bodyPr/>
          <a:lstStyle/>
          <a:p>
            <a:pPr algn="ctr"/>
            <a:r>
              <a:rPr lang="en-CA" dirty="0" err="1"/>
              <a:t>Quelques</a:t>
            </a:r>
            <a:r>
              <a:rPr lang="en-CA" dirty="0"/>
              <a:t> </a:t>
            </a:r>
            <a:r>
              <a:rPr lang="en-CA" dirty="0" err="1"/>
              <a:t>améliorations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513936"/>
            <a:ext cx="9905999" cy="2545150"/>
          </a:xfrm>
        </p:spPr>
        <p:txBody>
          <a:bodyPr/>
          <a:lstStyle/>
          <a:p>
            <a:r>
              <a:rPr lang="en-CA" dirty="0"/>
              <a:t>Coupe des </a:t>
            </a:r>
            <a:r>
              <a:rPr lang="en-CA" dirty="0" err="1"/>
              <a:t>pièces</a:t>
            </a:r>
            <a:r>
              <a:rPr lang="en-CA" dirty="0"/>
              <a:t> à </a:t>
            </a:r>
            <a:r>
              <a:rPr lang="en-CA" dirty="0" err="1"/>
              <a:t>l’aide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machine</a:t>
            </a:r>
          </a:p>
          <a:p>
            <a:r>
              <a:rPr lang="en-CA" dirty="0" err="1"/>
              <a:t>Éviter</a:t>
            </a:r>
            <a:r>
              <a:rPr lang="en-CA" dirty="0"/>
              <a:t> les frais du premier </a:t>
            </a:r>
            <a:r>
              <a:rPr lang="en-CA" dirty="0" err="1"/>
              <a:t>capteur</a:t>
            </a:r>
            <a:endParaRPr lang="en-CA" dirty="0"/>
          </a:p>
          <a:p>
            <a:r>
              <a:rPr lang="en-CA" dirty="0"/>
              <a:t>Dimensions des batteries et du </a:t>
            </a:r>
            <a:r>
              <a:rPr lang="en-CA" dirty="0" err="1"/>
              <a:t>deuxième</a:t>
            </a:r>
            <a:r>
              <a:rPr lang="en-CA" dirty="0"/>
              <a:t> </a:t>
            </a:r>
            <a:r>
              <a:rPr lang="en-CA" dirty="0" err="1"/>
              <a:t>capteur</a:t>
            </a:r>
            <a:endParaRPr lang="en-CA" dirty="0"/>
          </a:p>
        </p:txBody>
      </p:sp>
      <p:pic>
        <p:nvPicPr>
          <p:cNvPr id="1026" name="Picture 2" descr="Image result for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5" y="1219200"/>
            <a:ext cx="2338545" cy="1559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 result for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78" y="3872044"/>
            <a:ext cx="2415682" cy="1580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Image result for tape a mesur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04" y="3872044"/>
            <a:ext cx="2259986" cy="1694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53383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3810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Pour conclure</a:t>
            </a:r>
            <a:endParaRPr lang="fr-FR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2675" y="1990725"/>
            <a:ext cx="6126405" cy="3541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600" dirty="0"/>
              <a:t>Cadenas fonctionnel </a:t>
            </a:r>
          </a:p>
          <a:p>
            <a:endParaRPr lang="fr-FR" sz="3600" dirty="0"/>
          </a:p>
          <a:p>
            <a:r>
              <a:rPr lang="fr-FR" sz="3600" dirty="0"/>
              <a:t>Taille et coût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612900"/>
            <a:ext cx="1484471" cy="155798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80" y="3267110"/>
            <a:ext cx="1631770" cy="1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087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889" y="296276"/>
            <a:ext cx="9905998" cy="979694"/>
          </a:xfrm>
        </p:spPr>
        <p:txBody>
          <a:bodyPr/>
          <a:lstStyle/>
          <a:p>
            <a:pPr algn="ctr"/>
            <a:r>
              <a:rPr lang="en-CA" dirty="0" err="1"/>
              <a:t>rEMERCIEMENTS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228953" cy="2704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/>
              <a:t>Nous </a:t>
            </a:r>
            <a:r>
              <a:rPr lang="en-CA" sz="3200" dirty="0" err="1"/>
              <a:t>sommes</a:t>
            </a:r>
            <a:r>
              <a:rPr lang="en-CA" sz="3200" dirty="0"/>
              <a:t> </a:t>
            </a:r>
            <a:r>
              <a:rPr lang="en-CA" sz="3200" dirty="0" err="1"/>
              <a:t>très</a:t>
            </a:r>
            <a:r>
              <a:rPr lang="en-CA" sz="3200" dirty="0"/>
              <a:t> </a:t>
            </a:r>
            <a:r>
              <a:rPr lang="en-CA" sz="3200" dirty="0" err="1"/>
              <a:t>reconnaissants</a:t>
            </a:r>
            <a:r>
              <a:rPr lang="en-CA" sz="3200" dirty="0"/>
              <a:t> à Jean-Philippe </a:t>
            </a:r>
            <a:r>
              <a:rPr lang="en-CA" sz="3200" dirty="0" err="1"/>
              <a:t>Cournoyer</a:t>
            </a:r>
            <a:r>
              <a:rPr lang="en-CA" sz="3200" dirty="0"/>
              <a:t> et Suzanne </a:t>
            </a:r>
            <a:r>
              <a:rPr lang="en-CA" sz="3200" dirty="0" err="1"/>
              <a:t>Auclair</a:t>
            </a:r>
            <a:r>
              <a:rPr lang="en-CA" sz="3200" dirty="0"/>
              <a:t> pour </a:t>
            </a:r>
            <a:r>
              <a:rPr lang="en-CA" sz="3200" dirty="0" err="1"/>
              <a:t>l’aide</a:t>
            </a:r>
            <a:r>
              <a:rPr lang="en-CA" sz="3200" dirty="0"/>
              <a:t> </a:t>
            </a:r>
            <a:r>
              <a:rPr lang="en-CA" sz="3200" dirty="0" err="1"/>
              <a:t>qu’ils</a:t>
            </a:r>
            <a:r>
              <a:rPr lang="en-CA" sz="3200" dirty="0"/>
              <a:t> nous </a:t>
            </a:r>
            <a:r>
              <a:rPr lang="en-CA" sz="3200" dirty="0" err="1"/>
              <a:t>ont</a:t>
            </a:r>
            <a:r>
              <a:rPr lang="en-CA" sz="3200" dirty="0"/>
              <a:t> </a:t>
            </a:r>
            <a:r>
              <a:rPr lang="en-CA" sz="3200" dirty="0" err="1"/>
              <a:t>apporté</a:t>
            </a:r>
            <a:r>
              <a:rPr lang="en-CA" sz="3200" dirty="0"/>
              <a:t> tout au long de </a:t>
            </a:r>
            <a:r>
              <a:rPr lang="en-CA" sz="3200" dirty="0" err="1"/>
              <a:t>ce</a:t>
            </a:r>
            <a:r>
              <a:rPr lang="en-CA" sz="3200" dirty="0"/>
              <a:t> </a:t>
            </a:r>
            <a:r>
              <a:rPr lang="en-CA" sz="3200" dirty="0" err="1"/>
              <a:t>projet</a:t>
            </a:r>
            <a:r>
              <a:rPr lang="en-CA" sz="3200" dirty="0"/>
              <a:t>!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5743" y="5168955"/>
            <a:ext cx="2677336" cy="1107996"/>
          </a:xfrm>
          <a:prstGeom prst="rect">
            <a:avLst/>
          </a:prstGeom>
          <a:noFill/>
          <a:effectLst>
            <a:glow rad="101600">
              <a:schemeClr val="tx1">
                <a:lumMod val="50000"/>
                <a:alpha val="6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b="0" cap="none" spc="0" dirty="0">
                <a:ln w="0"/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effectLst>
                  <a:glow rad="101600">
                    <a:schemeClr val="tx1">
                      <a:lumMod val="75000"/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27957821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22509"/>
            <a:ext cx="9905998" cy="1478570"/>
          </a:xfrm>
        </p:spPr>
        <p:txBody>
          <a:bodyPr/>
          <a:lstStyle/>
          <a:p>
            <a:pPr algn="ctr"/>
            <a:r>
              <a:rPr lang="en-CA" dirty="0"/>
              <a:t>Une petite introduction…</a:t>
            </a:r>
          </a:p>
        </p:txBody>
      </p:sp>
      <p:sp>
        <p:nvSpPr>
          <p:cNvPr id="4" name="Plus Sign 3"/>
          <p:cNvSpPr/>
          <p:nvPr/>
        </p:nvSpPr>
        <p:spPr>
          <a:xfrm>
            <a:off x="4305300" y="1971675"/>
            <a:ext cx="3205114" cy="279976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9" y="1781175"/>
            <a:ext cx="3290740" cy="329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25" y="1716477"/>
            <a:ext cx="4226350" cy="3431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45317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30552"/>
            <a:ext cx="9906000" cy="1324043"/>
          </a:xfrm>
        </p:spPr>
        <p:txBody>
          <a:bodyPr/>
          <a:lstStyle/>
          <a:p>
            <a:pPr algn="ctr"/>
            <a:r>
              <a:rPr lang="fr-FR" dirty="0"/>
              <a:t>AVANTAGES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5215" y="1447800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200" dirty="0"/>
              <a:t>Rapidité de déverrouillage</a:t>
            </a:r>
          </a:p>
          <a:p>
            <a:r>
              <a:rPr lang="fr-FR" sz="3200" dirty="0"/>
              <a:t>Pas de clé</a:t>
            </a:r>
          </a:p>
          <a:p>
            <a:r>
              <a:rPr lang="fr-FR" sz="3200" dirty="0"/>
              <a:t>Pas de code à retenir</a:t>
            </a:r>
          </a:p>
          <a:p>
            <a:r>
              <a:rPr lang="fr-FR" sz="3200" dirty="0"/>
              <a:t>Pas de risque de vol (code ou clé)</a:t>
            </a:r>
          </a:p>
          <a:p>
            <a:endParaRPr lang="fr-FR" dirty="0"/>
          </a:p>
        </p:txBody>
      </p:sp>
      <p:pic>
        <p:nvPicPr>
          <p:cNvPr id="6" name="Image 6" descr="Résultat d’images pour clé de cadenas dess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663" y="592347"/>
            <a:ext cx="2635645" cy="2635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igne de multiplication 7"/>
          <p:cNvSpPr/>
          <p:nvPr/>
        </p:nvSpPr>
        <p:spPr>
          <a:xfrm>
            <a:off x="8388357" y="401085"/>
            <a:ext cx="3167921" cy="3018167"/>
          </a:xfrm>
          <a:prstGeom prst="mathMultiply">
            <a:avLst>
              <a:gd name="adj1" fmla="val 869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 descr="Résultat d’images pour codev de caden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18" y="3524250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igne de multiplication 10"/>
          <p:cNvSpPr/>
          <p:nvPr/>
        </p:nvSpPr>
        <p:spPr>
          <a:xfrm>
            <a:off x="6880180" y="3419252"/>
            <a:ext cx="3441075" cy="3218731"/>
          </a:xfrm>
          <a:prstGeom prst="mathMultiply">
            <a:avLst>
              <a:gd name="adj1" fmla="val 69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9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4056"/>
            <a:ext cx="9905998" cy="82378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Nos </a:t>
            </a:r>
            <a:r>
              <a:rPr lang="en-CA" dirty="0" err="1"/>
              <a:t>principaux</a:t>
            </a:r>
            <a:r>
              <a:rPr lang="en-CA" dirty="0"/>
              <a:t> </a:t>
            </a:r>
            <a:r>
              <a:rPr lang="en-CA" dirty="0" err="1"/>
              <a:t>objectifs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275" y="1790700"/>
            <a:ext cx="8178800" cy="3556812"/>
          </a:xfrm>
        </p:spPr>
        <p:txBody>
          <a:bodyPr>
            <a:noAutofit/>
          </a:bodyPr>
          <a:lstStyle/>
          <a:p>
            <a:r>
              <a:rPr lang="en-CA" sz="3200" dirty="0" err="1"/>
              <a:t>Autonomie</a:t>
            </a:r>
            <a:r>
              <a:rPr lang="en-CA" sz="3200" dirty="0"/>
              <a:t> du </a:t>
            </a:r>
            <a:r>
              <a:rPr lang="en-CA" sz="3200" dirty="0" err="1"/>
              <a:t>cadenas</a:t>
            </a:r>
            <a:endParaRPr lang="en-CA" sz="3200" dirty="0"/>
          </a:p>
          <a:p>
            <a:r>
              <a:rPr lang="en-CA" sz="3200" err="1"/>
              <a:t>Solidité</a:t>
            </a:r>
            <a:r>
              <a:rPr lang="en-CA" sz="3200" dirty="0"/>
              <a:t> </a:t>
            </a:r>
            <a:r>
              <a:rPr lang="en-CA" sz="3200" err="1"/>
              <a:t>adéquate</a:t>
            </a:r>
            <a:endParaRPr lang="en-CA" sz="3200"/>
          </a:p>
          <a:p>
            <a:r>
              <a:rPr lang="en-CA" sz="3200" dirty="0"/>
              <a:t>Dimensions du </a:t>
            </a:r>
            <a:r>
              <a:rPr lang="en-CA" sz="3200" err="1"/>
              <a:t>boîtier</a:t>
            </a:r>
            <a:r>
              <a:rPr lang="en-CA" sz="3200" dirty="0"/>
              <a:t> </a:t>
            </a:r>
            <a:r>
              <a:rPr lang="en-CA" sz="3200" err="1"/>
              <a:t>raisonnables</a:t>
            </a:r>
            <a:endParaRPr lang="en-CA" sz="3200"/>
          </a:p>
          <a:p>
            <a:r>
              <a:rPr lang="en-CA" sz="3200" err="1"/>
              <a:t>Coût</a:t>
            </a:r>
            <a:r>
              <a:rPr lang="en-CA" sz="3200" dirty="0"/>
              <a:t> total respectable</a:t>
            </a:r>
          </a:p>
          <a:p>
            <a:r>
              <a:rPr lang="en-CA" sz="3200" err="1"/>
              <a:t>Reconnaît</a:t>
            </a:r>
            <a:r>
              <a:rPr lang="en-CA" sz="3200" dirty="0"/>
              <a:t> plus </a:t>
            </a:r>
            <a:r>
              <a:rPr lang="en-CA" sz="3200" err="1"/>
              <a:t>d’une</a:t>
            </a:r>
            <a:r>
              <a:rPr lang="en-CA" sz="3200" dirty="0"/>
              <a:t> </a:t>
            </a:r>
            <a:r>
              <a:rPr lang="en-CA" sz="3200" err="1"/>
              <a:t>empreinte</a:t>
            </a:r>
            <a:endParaRPr lang="en-CA" sz="3200"/>
          </a:p>
          <a:p>
            <a:endParaRPr lang="en-CA" sz="3200" dirty="0"/>
          </a:p>
        </p:txBody>
      </p:sp>
      <p:pic>
        <p:nvPicPr>
          <p:cNvPr id="6" name="Image 6" descr="Résultat d’images pour personn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400050"/>
            <a:ext cx="2642177" cy="2642177"/>
          </a:xfrm>
          <a:prstGeom prst="rect">
            <a:avLst/>
          </a:prstGeom>
        </p:spPr>
      </p:pic>
      <p:pic>
        <p:nvPicPr>
          <p:cNvPr id="10" name="Image 10" descr="Résultat d’images pour signe de doll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31146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78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81959" y="358219"/>
            <a:ext cx="10228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COMPOSANTES IMPORTANTES: ARDUINO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5" y="2067892"/>
            <a:ext cx="3484011" cy="27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5858" y="4787912"/>
            <a:ext cx="24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NANO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4550"/>
            <a:ext cx="5759778" cy="41844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61303" y="4316247"/>
            <a:ext cx="24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UNO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00" l="5250" r="90000">
                        <a14:backgroundMark x1="56750" y1="78800" x2="56750" y2="78800"/>
                        <a14:backgroundMark x1="55625" y1="75400" x2="55625" y2="7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4626" y="4351059"/>
            <a:ext cx="4011105" cy="250694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3793663" y="3841677"/>
            <a:ext cx="1742006" cy="15150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ircle: Hollow 1"/>
          <p:cNvSpPr/>
          <p:nvPr/>
        </p:nvSpPr>
        <p:spPr>
          <a:xfrm>
            <a:off x="659972" y="1293993"/>
            <a:ext cx="4637988" cy="4529427"/>
          </a:xfrm>
          <a:prstGeom prst="donut">
            <a:avLst>
              <a:gd name="adj" fmla="val 6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695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959" y="358219"/>
            <a:ext cx="10228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COMPOSANTES IMPORTANTES: CAPTEUR D</a:t>
            </a:r>
            <a:r>
              <a:rPr lang="fr-CA" sz="3600" dirty="0"/>
              <a:t>’EMPREINTES DIGITALES </a:t>
            </a:r>
            <a:r>
              <a:rPr lang="en-CA" sz="3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88" y="1871455"/>
            <a:ext cx="4433904" cy="2957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84" y="1878402"/>
            <a:ext cx="2943520" cy="29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86688" y="4972505"/>
            <a:ext cx="4433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A</a:t>
            </a:r>
            <a:r>
              <a:rPr lang="en-CA" sz="2800" dirty="0"/>
              <a:t>DAFRUIT FINGERPRINT SCANNER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492" y="4972505"/>
            <a:ext cx="443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ADH-Tech GT-511C1R</a:t>
            </a:r>
          </a:p>
        </p:txBody>
      </p:sp>
    </p:spTree>
    <p:extLst>
      <p:ext uri="{BB962C8B-B14F-4D97-AF65-F5344CB8AC3E}">
        <p14:creationId xmlns:p14="http://schemas.microsoft.com/office/powerpoint/2010/main" val="14829285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981959" y="358219"/>
            <a:ext cx="102280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COMPOSANTES IMPORTANTES: SERVOMOTEUR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6" name="Image 6" descr="Résultat d’images pour servomote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1581150"/>
            <a:ext cx="4149365" cy="4143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534129" y="5778014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SERVOMOTEUR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7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11" y="1480009"/>
            <a:ext cx="3318234" cy="4244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332879" y="5824180"/>
            <a:ext cx="486809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MÉCANISME D’OUVERTURE/FERMETURE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092233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09750" y="447675"/>
            <a:ext cx="8772985" cy="64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COMPOSANTES IMPORTANTES: BATTERIES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" name="Image 4" descr="Résultat d’images pour batterie 18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65" y="1885950"/>
            <a:ext cx="3207390" cy="3204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8"/>
          <p:cNvSpPr txBox="1"/>
          <p:nvPr/>
        </p:nvSpPr>
        <p:spPr>
          <a:xfrm>
            <a:off x="1291908" y="5359852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 2 BATTERIES 18650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81935" y="3488430"/>
            <a:ext cx="4433903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VOLTAGE: 3.7 V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CAPACITÉ: 3000 </a:t>
            </a:r>
            <a:r>
              <a:rPr lang="fr-CA" sz="2800" dirty="0" err="1">
                <a:solidFill>
                  <a:srgbClr val="FFFFFF"/>
                </a:solidFill>
                <a:latin typeface="Tw Cen MT"/>
              </a:rPr>
              <a:t>mAh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COURANT: 500 mA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RECHARGEABLES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5821052" y="2029499"/>
            <a:ext cx="495566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BESOIN DE 6 V ET 150-400 mA </a:t>
            </a:r>
          </a:p>
        </p:txBody>
      </p:sp>
    </p:spTree>
    <p:extLst>
      <p:ext uri="{BB962C8B-B14F-4D97-AF65-F5344CB8AC3E}">
        <p14:creationId xmlns:p14="http://schemas.microsoft.com/office/powerpoint/2010/main" val="35464324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809750" y="353407"/>
            <a:ext cx="8772985" cy="64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MÉTHODOLOGIE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graphicFrame>
        <p:nvGraphicFramePr>
          <p:cNvPr id="5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000130"/>
              </p:ext>
            </p:extLst>
          </p:nvPr>
        </p:nvGraphicFramePr>
        <p:xfrm>
          <a:off x="905706" y="1340768"/>
          <a:ext cx="103774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3803" r="17825" b="5330"/>
          <a:stretch/>
        </p:blipFill>
        <p:spPr bwMode="auto">
          <a:xfrm>
            <a:off x="9242228" y="353407"/>
            <a:ext cx="1947388" cy="33370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5"/>
          <a:stretch/>
        </p:blipFill>
        <p:spPr>
          <a:xfrm>
            <a:off x="7475854" y="4380188"/>
            <a:ext cx="4647017" cy="22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41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335</TotalTime>
  <Words>362</Words>
  <Application>Microsoft Office PowerPoint</Application>
  <PresentationFormat>Widescreen</PresentationFormat>
  <Paragraphs>110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Trebuchet MS</vt:lpstr>
      <vt:lpstr>Tw Cen MT</vt:lpstr>
      <vt:lpstr>Circuit</vt:lpstr>
      <vt:lpstr>Cadenas à empreinte digitale</vt:lpstr>
      <vt:lpstr>Une petite introduction…</vt:lpstr>
      <vt:lpstr>AVANTAGES</vt:lpstr>
      <vt:lpstr>Nos principaux 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 on compare...</vt:lpstr>
      <vt:lpstr>PowerPoint Presentation</vt:lpstr>
      <vt:lpstr>PowerPoint Presentation</vt:lpstr>
      <vt:lpstr>démo</vt:lpstr>
      <vt:lpstr>Quelques améliorations</vt:lpstr>
      <vt:lpstr>Pour conclure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Cadenas à empreinte digitale</dc:title>
  <dc:creator>René Gagnon</dc:creator>
  <cp:lastModifiedBy>René Gagnon</cp:lastModifiedBy>
  <cp:revision>28</cp:revision>
  <dcterms:created xsi:type="dcterms:W3CDTF">2017-05-10T13:39:23Z</dcterms:created>
  <dcterms:modified xsi:type="dcterms:W3CDTF">2017-05-17T15:49:37Z</dcterms:modified>
</cp:coreProperties>
</file>